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handoutMasterIdLst>
    <p:handoutMasterId r:id="rId54"/>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57" r:id="rId35"/>
    <p:sldId id="433" r:id="rId36"/>
    <p:sldId id="458" r:id="rId37"/>
    <p:sldId id="268" r:id="rId38"/>
    <p:sldId id="269" r:id="rId39"/>
    <p:sldId id="443" r:id="rId40"/>
    <p:sldId id="435" r:id="rId41"/>
    <p:sldId id="460" r:id="rId42"/>
    <p:sldId id="473" r:id="rId43"/>
    <p:sldId id="478" r:id="rId44"/>
    <p:sldId id="474" r:id="rId45"/>
    <p:sldId id="476" r:id="rId46"/>
    <p:sldId id="477" r:id="rId47"/>
    <p:sldId id="444" r:id="rId48"/>
    <p:sldId id="436" r:id="rId49"/>
    <p:sldId id="445" r:id="rId50"/>
    <p:sldId id="447" r:id="rId51"/>
    <p:sldId id="44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5"/>
    <p:restoredTop sz="82889"/>
  </p:normalViewPr>
  <p:slideViewPr>
    <p:cSldViewPr snapToGrid="0" snapToObjects="1">
      <p:cViewPr varScale="1">
        <p:scale>
          <a:sx n="107" d="100"/>
          <a:sy n="107" d="100"/>
        </p:scale>
        <p:origin x="888" y="176"/>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Covered the basics of working with a R Markdown document</a:t>
            </a:r>
          </a:p>
          <a:p>
            <a:pPr marL="0" indent="0">
              <a:buFont typeface="Wingdings" pitchFamily="2" charset="2"/>
              <a:buNone/>
            </a:pPr>
            <a:r>
              <a:rPr lang="en-US" dirty="0"/>
              <a:t>Now let’s get into the first step of our analysis pipeline: importing data</a:t>
            </a:r>
          </a:p>
          <a:p>
            <a:pPr marL="0" indent="0">
              <a:buFont typeface="Wingdings" pitchFamily="2" charset="2"/>
              <a:buNone/>
            </a:pPr>
            <a:r>
              <a:rPr lang="en-US" dirty="0"/>
              <a:t>Before we launch into file import though, we have to briefly think about the file system to be able to point R to the right place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78685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you are interacting with files in R your point of reference is important</a:t>
            </a:r>
          </a:p>
          <a:p>
            <a:r>
              <a:rPr lang="en-US" dirty="0"/>
              <a:t>You can navigate your files in a similar way to your operating system with </a:t>
            </a:r>
            <a:r>
              <a:rPr lang="en-US" dirty="0" err="1"/>
              <a:t>Rstudio</a:t>
            </a:r>
            <a:endParaRPr lang="en-US" dirty="0"/>
          </a:p>
          <a:p>
            <a:r>
              <a:rPr lang="en-US" dirty="0"/>
              <a:t>Here I am showing the folder for the course materials on my OS X operating system</a:t>
            </a:r>
          </a:p>
          <a:p>
            <a:r>
              <a:rPr lang="en-US" dirty="0"/>
              <a:t>I am currently in the api_r2019 folder which we can call my working directory since I can work on files at this level</a:t>
            </a:r>
          </a:p>
        </p:txBody>
      </p:sp>
      <p:sp>
        <p:nvSpPr>
          <p:cNvPr id="4" name="Slide Number Placeholder 3"/>
          <p:cNvSpPr>
            <a:spLocks noGrp="1"/>
          </p:cNvSpPr>
          <p:nvPr>
            <p:ph type="sldNum" sz="quarter" idx="5"/>
          </p:nvPr>
        </p:nvSpPr>
        <p:spPr/>
        <p:txBody>
          <a:bodyPr/>
          <a:lstStyle/>
          <a:p>
            <a:fld id="{1FCC21F6-288D-5A4B-ACA3-285287681776}" type="slidenum">
              <a:rPr lang="en-US" smtClean="0"/>
              <a:t>36</a:t>
            </a:fld>
            <a:endParaRPr lang="en-US"/>
          </a:p>
        </p:txBody>
      </p:sp>
    </p:spTree>
    <p:extLst>
      <p:ext uri="{BB962C8B-B14F-4D97-AF65-F5344CB8AC3E}">
        <p14:creationId xmlns:p14="http://schemas.microsoft.com/office/powerpoint/2010/main" val="522974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side of your </a:t>
            </a:r>
            <a:r>
              <a:rPr lang="en-US" dirty="0" err="1"/>
              <a:t>Rstudio</a:t>
            </a:r>
            <a:r>
              <a:rPr lang="en-US" dirty="0"/>
              <a:t> window you should see a “Files” tab</a:t>
            </a:r>
          </a:p>
          <a:p>
            <a:r>
              <a:rPr lang="en-US" dirty="0"/>
              <a:t>This allows you to move through your OS directory structure</a:t>
            </a:r>
          </a:p>
          <a:p>
            <a:r>
              <a:rPr lang="en-US" dirty="0"/>
              <a:t>Because you are using </a:t>
            </a:r>
            <a:r>
              <a:rPr lang="en-US" dirty="0" err="1"/>
              <a:t>Rstudio</a:t>
            </a:r>
            <a:r>
              <a:rPr lang="en-US" dirty="0"/>
              <a:t> Cloud you see a simple structure based on this specific project, but when open on your computer you can navigate through your own files</a:t>
            </a:r>
          </a:p>
          <a:p>
            <a:endParaRPr lang="en-US" dirty="0"/>
          </a:p>
          <a:p>
            <a:r>
              <a:rPr lang="en-US" dirty="0"/>
              <a:t>Note: can set up your working directory in code, but unlikely to work for anyone else</a:t>
            </a:r>
          </a:p>
          <a:p>
            <a:r>
              <a:rPr lang="en-US" dirty="0"/>
              <a:t>Now that we’ve thought about where to get your files, lets talk about importing them</a:t>
            </a:r>
          </a:p>
        </p:txBody>
      </p:sp>
      <p:sp>
        <p:nvSpPr>
          <p:cNvPr id="4" name="Slide Number Placeholder 3"/>
          <p:cNvSpPr>
            <a:spLocks noGrp="1"/>
          </p:cNvSpPr>
          <p:nvPr>
            <p:ph type="sldNum" sz="quarter" idx="5"/>
          </p:nvPr>
        </p:nvSpPr>
        <p:spPr/>
        <p:txBody>
          <a:bodyPr/>
          <a:lstStyle/>
          <a:p>
            <a:fld id="{1FCC21F6-288D-5A4B-ACA3-285287681776}" type="slidenum">
              <a:rPr lang="en-US" smtClean="0"/>
              <a:t>37</a:t>
            </a:fld>
            <a:endParaRPr lang="en-US"/>
          </a:p>
        </p:txBody>
      </p:sp>
    </p:spTree>
    <p:extLst>
      <p:ext uri="{BB962C8B-B14F-4D97-AF65-F5344CB8AC3E}">
        <p14:creationId xmlns:p14="http://schemas.microsoft.com/office/powerpoint/2010/main" val="3238328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non-Excel format is a csv or comma separated value file</a:t>
            </a:r>
          </a:p>
          <a:p>
            <a:r>
              <a:rPr lang="en-US" dirty="0"/>
              <a:t>Functions that start with read_ from the </a:t>
            </a:r>
            <a:r>
              <a:rPr lang="en-US" dirty="0" err="1"/>
              <a:t>readr</a:t>
            </a:r>
            <a:r>
              <a:rPr lang="en-US" dirty="0"/>
              <a:t> package are built to handle these common formats</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38</a:t>
            </a:fld>
            <a:endParaRPr lang="en-US"/>
          </a:p>
        </p:txBody>
      </p:sp>
    </p:spTree>
    <p:extLst>
      <p:ext uri="{BB962C8B-B14F-4D97-AF65-F5344CB8AC3E}">
        <p14:creationId xmlns:p14="http://schemas.microsoft.com/office/powerpoint/2010/main" val="462061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ahead and practice pulling this data in and taking a quick look at it</a:t>
            </a:r>
          </a:p>
          <a:p>
            <a:r>
              <a:rPr lang="en-US" dirty="0"/>
              <a:t>Now that we are working within the Markdown document you can work on the exercise within a code chunk there</a:t>
            </a:r>
          </a:p>
          <a:p>
            <a:r>
              <a:rPr lang="en-US" dirty="0"/>
              <a:t>Plus you can write any notes you need</a:t>
            </a:r>
          </a:p>
        </p:txBody>
      </p:sp>
      <p:sp>
        <p:nvSpPr>
          <p:cNvPr id="4" name="Slide Number Placeholder 3"/>
          <p:cNvSpPr>
            <a:spLocks noGrp="1"/>
          </p:cNvSpPr>
          <p:nvPr>
            <p:ph type="sldNum" sz="quarter" idx="5"/>
          </p:nvPr>
        </p:nvSpPr>
        <p:spPr/>
        <p:txBody>
          <a:bodyPr/>
          <a:lstStyle/>
          <a:p>
            <a:fld id="{1FCC21F6-288D-5A4B-ACA3-285287681776}" type="slidenum">
              <a:rPr lang="en-US" smtClean="0"/>
              <a:t>41</a:t>
            </a:fld>
            <a:endParaRPr lang="en-US"/>
          </a:p>
        </p:txBody>
      </p:sp>
    </p:spTree>
    <p:extLst>
      <p:ext uri="{BB962C8B-B14F-4D97-AF65-F5344CB8AC3E}">
        <p14:creationId xmlns:p14="http://schemas.microsoft.com/office/powerpoint/2010/main" val="460171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briefly introduced summary in the first lesson and I am re-orienting you to it here</a:t>
            </a:r>
          </a:p>
          <a:p>
            <a:r>
              <a:rPr lang="en-US" dirty="0"/>
              <a:t>Nice way to quickly visualize summary statistics</a:t>
            </a:r>
          </a:p>
          <a:p>
            <a:r>
              <a:rPr lang="en-US" dirty="0"/>
              <a:t>Limited for fields that are characters, but if a field is a categorical variable, or what we would call a factor in R, summary will show some information about counts</a:t>
            </a:r>
          </a:p>
          <a:p>
            <a:r>
              <a:rPr lang="en-US" dirty="0"/>
              <a:t>You probably want to make the decision to convert something to a factor, though</a:t>
            </a:r>
          </a:p>
          <a:p>
            <a:endParaRPr lang="en-US" dirty="0"/>
          </a:p>
          <a:p>
            <a:r>
              <a:rPr lang="en-US" dirty="0"/>
              <a:t>One thing I’d like to point out about the summaries here for our numerical and datetime data: these counts of “NA”s</a:t>
            </a:r>
          </a:p>
          <a:p>
            <a:r>
              <a:rPr lang="en-US" dirty="0"/>
              <a:t>What are those?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68011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expect that R would recognize dates and times as distinctive data types but it appears here that R is storing these data as characters</a:t>
            </a:r>
          </a:p>
          <a:p>
            <a:r>
              <a:rPr lang="en-US" dirty="0"/>
              <a:t>Let’s drill down in a little more detail by viewing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95782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782821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ahead and practice pulling this data in and taking a quick look at it</a:t>
            </a:r>
          </a:p>
          <a:p>
            <a:r>
              <a:rPr lang="en-US" dirty="0"/>
              <a:t>Now that we are working within the Markdown document you can work on the exercise within a code chunk there</a:t>
            </a:r>
          </a:p>
          <a:p>
            <a:r>
              <a:rPr lang="en-US" dirty="0"/>
              <a:t>Plus you can write any notes you need</a:t>
            </a:r>
          </a:p>
        </p:txBody>
      </p:sp>
      <p:sp>
        <p:nvSpPr>
          <p:cNvPr id="4" name="Slide Number Placeholder 3"/>
          <p:cNvSpPr>
            <a:spLocks noGrp="1"/>
          </p:cNvSpPr>
          <p:nvPr>
            <p:ph type="sldNum" sz="quarter" idx="5"/>
          </p:nvPr>
        </p:nvSpPr>
        <p:spPr/>
        <p:txBody>
          <a:bodyPr/>
          <a:lstStyle/>
          <a:p>
            <a:fld id="{1FCC21F6-288D-5A4B-ACA3-285287681776}" type="slidenum">
              <a:rPr lang="en-US" smtClean="0"/>
              <a:t>46</a:t>
            </a:fld>
            <a:endParaRPr lang="en-US"/>
          </a:p>
        </p:txBody>
      </p:sp>
    </p:spTree>
    <p:extLst>
      <p:ext uri="{BB962C8B-B14F-4D97-AF65-F5344CB8AC3E}">
        <p14:creationId xmlns:p14="http://schemas.microsoft.com/office/powerpoint/2010/main" val="2359330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7/6/20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Laboratory Medicine Core Data Analysis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E5B3F5C7-EBE4-9946-8772-B50963D11FCF}"/>
              </a:ext>
            </a:extLst>
          </p:cNvPr>
          <p:cNvPicPr>
            <a:picLocks noChangeAspect="1"/>
          </p:cNvPicPr>
          <p:nvPr/>
        </p:nvPicPr>
        <p:blipFill>
          <a:blip r:embed="rId3"/>
          <a:stretch>
            <a:fillRect/>
          </a:stretch>
        </p:blipFill>
        <p:spPr>
          <a:xfrm>
            <a:off x="7684818" y="4666342"/>
            <a:ext cx="3838543" cy="1330695"/>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at work/home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 &amp; Working with </a:t>
            </a:r>
            <a:r>
              <a:rPr lang="en-US" dirty="0" err="1"/>
              <a:t>Dataframes</a:t>
            </a:r>
            <a:br>
              <a:rPr lang="en-US" dirty="0"/>
            </a:br>
            <a:endParaRPr lang="en-US" sz="3600" dirty="0"/>
          </a:p>
        </p:txBody>
      </p:sp>
    </p:spTree>
    <p:extLst>
      <p:ext uri="{BB962C8B-B14F-4D97-AF65-F5344CB8AC3E}">
        <p14:creationId xmlns:p14="http://schemas.microsoft.com/office/powerpoint/2010/main" val="3275866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r>
              <a:rPr lang="en-US" sz="3200" dirty="0" err="1"/>
              <a:t>Dataframes</a:t>
            </a:r>
            <a:r>
              <a:rPr lang="en-US" sz="3200" dirty="0"/>
              <a:t> are objects and can be acted on like other objects</a:t>
            </a:r>
          </a:p>
          <a:p>
            <a:pPr>
              <a:buFont typeface="Arial" panose="020B0604020202020204" pitchFamily="34" charset="0"/>
              <a:buChar char="•"/>
            </a:pPr>
            <a:r>
              <a:rPr lang="en-US" sz="3200" dirty="0"/>
              <a:t>Common source = data file from spreadsheet (e.g. Excel)</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3994773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b="1" dirty="0" err="1"/>
              <a:t>getwd</a:t>
            </a:r>
            <a:r>
              <a:rPr lang="en-US" b="1" dirty="0"/>
              <a:t>() </a:t>
            </a:r>
            <a:r>
              <a:rPr lang="en-US" dirty="0"/>
              <a:t>function will tell you which folder you’re in</a:t>
            </a:r>
          </a:p>
          <a:p>
            <a:r>
              <a:rPr lang="en-US" b="1" dirty="0" err="1"/>
              <a:t>setwd</a:t>
            </a:r>
            <a:r>
              <a:rPr lang="en-US" b="1" dirty="0"/>
              <a:t>() </a:t>
            </a:r>
            <a:r>
              <a:rPr lang="en-US" dirty="0"/>
              <a:t>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162671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641445" y="2707274"/>
            <a:ext cx="10712355" cy="147344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027343"/>
            <a:ext cx="10515600" cy="874643"/>
          </a:xfrm>
        </p:spPr>
        <p:txBody>
          <a:bodyPr>
            <a:normAutofit/>
          </a:bodyPr>
          <a:lstStyle/>
          <a:p>
            <a:pPr marL="0" indent="0" algn="ctr">
              <a:buNone/>
            </a:pPr>
            <a:r>
              <a:rPr lang="en-US" sz="2800" dirty="0" err="1">
                <a:latin typeface="Monaco" pitchFamily="2" charset="77"/>
              </a:rPr>
              <a:t>test_catalog</a:t>
            </a:r>
            <a:r>
              <a:rPr lang="en-US" sz="2800" dirty="0">
                <a:latin typeface="Monaco" pitchFamily="2" charset="77"/>
              </a:rPr>
              <a:t> &lt;- </a:t>
            </a:r>
            <a:r>
              <a:rPr lang="en-US" sz="2800" dirty="0" err="1">
                <a:latin typeface="Monaco" pitchFamily="2" charset="77"/>
              </a:rPr>
              <a:t>read_csv</a:t>
            </a:r>
            <a:r>
              <a:rPr lang="en-US" sz="2800" dirty="0">
                <a:latin typeface="Monaco" pitchFamily="2" charset="77"/>
              </a:rPr>
              <a:t>(“data/</a:t>
            </a:r>
            <a:r>
              <a:rPr lang="en-US" sz="2800" dirty="0" err="1">
                <a:latin typeface="Monaco" pitchFamily="2" charset="77"/>
              </a:rPr>
              <a:t>test_catalog.csv</a:t>
            </a:r>
            <a:r>
              <a:rPr lang="en-US" sz="28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3228714"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4356281" y="3561692"/>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5554377"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6350641" y="3561693"/>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8087624"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8883887" y="3561693"/>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AB924E9-B989-B84B-AAE7-E8D251F47631}"/>
              </a:ext>
            </a:extLst>
          </p:cNvPr>
          <p:cNvSpPr/>
          <p:nvPr/>
        </p:nvSpPr>
        <p:spPr>
          <a:xfrm>
            <a:off x="975278" y="4041220"/>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Object to store output from function</a:t>
            </a:r>
          </a:p>
        </p:txBody>
      </p:sp>
      <p:sp>
        <p:nvSpPr>
          <p:cNvPr id="14" name="Triangle 13">
            <a:extLst>
              <a:ext uri="{FF2B5EF4-FFF2-40B4-BE49-F238E27FC236}">
                <a16:creationId xmlns:a16="http://schemas.microsoft.com/office/drawing/2014/main" id="{5E993F7A-60CF-EF41-BE75-C44B9DEA9851}"/>
              </a:ext>
            </a:extLst>
          </p:cNvPr>
          <p:cNvSpPr/>
          <p:nvPr/>
        </p:nvSpPr>
        <p:spPr>
          <a:xfrm>
            <a:off x="2102845" y="3561692"/>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81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7" name="Rounded Rectangular Callout 6">
            <a:extLst>
              <a:ext uri="{FF2B5EF4-FFF2-40B4-BE49-F238E27FC236}">
                <a16:creationId xmlns:a16="http://schemas.microsoft.com/office/drawing/2014/main" id="{4DC09B6A-48C7-1844-A332-9D9BB5B82FC3}"/>
              </a:ext>
            </a:extLst>
          </p:cNvPr>
          <p:cNvSpPr/>
          <p:nvPr/>
        </p:nvSpPr>
        <p:spPr>
          <a:xfrm>
            <a:off x="1206282"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D486F58-AB87-A447-8882-14952A2F1303}"/>
              </a:ext>
            </a:extLst>
          </p:cNvPr>
          <p:cNvSpPr txBox="1"/>
          <p:nvPr/>
        </p:nvSpPr>
        <p:spPr>
          <a:xfrm>
            <a:off x="1282482" y="5015209"/>
            <a:ext cx="2718018" cy="1384995"/>
          </a:xfrm>
          <a:prstGeom prst="rect">
            <a:avLst/>
          </a:prstGeom>
          <a:noFill/>
        </p:spPr>
        <p:txBody>
          <a:bodyPr wrap="square" rtlCol="0" anchor="ctr">
            <a:spAutoFit/>
          </a:bodyPr>
          <a:lstStyle/>
          <a:p>
            <a:pPr algn="ctr"/>
            <a:r>
              <a:rPr lang="en-US" sz="2800" dirty="0">
                <a:solidFill>
                  <a:schemeClr val="bg1"/>
                </a:solidFill>
              </a:rPr>
              <a:t>single click object name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249383" y="4773169"/>
            <a:ext cx="9583386" cy="2209522"/>
          </a:xfrm>
        </p:spPr>
        <p:txBody>
          <a:bodyPr>
            <a:normAutofit fontScale="70000" lnSpcReduction="20000"/>
          </a:bodyPr>
          <a:lstStyle/>
          <a:p>
            <a:pPr marL="457200" indent="-457200">
              <a:buClr>
                <a:schemeClr val="accent4">
                  <a:lumMod val="75000"/>
                </a:schemeClr>
              </a:buClr>
              <a:buAutoNum type="arabicPeriod"/>
            </a:pPr>
            <a:r>
              <a:rPr lang="en-US" dirty="0"/>
              <a:t> Find and import the orders data set from the data folder and store in an object called ”orders”</a:t>
            </a:r>
          </a:p>
          <a:p>
            <a:pPr marL="457200" indent="-457200">
              <a:buClr>
                <a:schemeClr val="accent4">
                  <a:lumMod val="75000"/>
                </a:schemeClr>
              </a:buClr>
              <a:buAutoNum type="arabicPeriod"/>
            </a:pPr>
            <a:r>
              <a:rPr lang="en-US" dirty="0"/>
              <a:t> View the data by clicking on the object name in the environment tab</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nvGraphicFramePr>
        <p:xfrm>
          <a:off x="626364" y="1933571"/>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606471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E75FD6-6F3D-5F4E-9391-89A9F2A790B3}"/>
              </a:ext>
            </a:extLst>
          </p:cNvPr>
          <p:cNvPicPr>
            <a:picLocks noChangeAspect="1"/>
          </p:cNvPicPr>
          <p:nvPr/>
        </p:nvPicPr>
        <p:blipFill>
          <a:blip r:embed="rId3"/>
          <a:stretch>
            <a:fillRect/>
          </a:stretch>
        </p:blipFill>
        <p:spPr>
          <a:xfrm>
            <a:off x="305637" y="2084832"/>
            <a:ext cx="8844959" cy="4550358"/>
          </a:xfrm>
          <a:prstGeom prst="rect">
            <a:avLst/>
          </a:prstGeom>
        </p:spPr>
      </p:pic>
      <p:sp>
        <p:nvSpPr>
          <p:cNvPr id="4" name="Title 3">
            <a:extLst>
              <a:ext uri="{FF2B5EF4-FFF2-40B4-BE49-F238E27FC236}">
                <a16:creationId xmlns:a16="http://schemas.microsoft.com/office/drawing/2014/main" id="{6885D6BF-FC0C-47C6-B21F-30627D86E825}"/>
              </a:ext>
            </a:extLst>
          </p:cNvPr>
          <p:cNvSpPr>
            <a:spLocks noGrp="1"/>
          </p:cNvSpPr>
          <p:nvPr>
            <p:ph type="title"/>
          </p:nvPr>
        </p:nvSpPr>
        <p:spPr/>
        <p:txBody>
          <a:bodyPr/>
          <a:lstStyle/>
          <a:p>
            <a:r>
              <a:rPr lang="en-US" dirty="0"/>
              <a:t>What is NA?</a:t>
            </a:r>
          </a:p>
        </p:txBody>
      </p:sp>
      <p:sp>
        <p:nvSpPr>
          <p:cNvPr id="13" name="Oval 12">
            <a:extLst>
              <a:ext uri="{FF2B5EF4-FFF2-40B4-BE49-F238E27FC236}">
                <a16:creationId xmlns:a16="http://schemas.microsoft.com/office/drawing/2014/main" id="{8D7183E0-B14A-4937-B347-6FB8B3766FA6}"/>
              </a:ext>
            </a:extLst>
          </p:cNvPr>
          <p:cNvSpPr/>
          <p:nvPr/>
        </p:nvSpPr>
        <p:spPr>
          <a:xfrm>
            <a:off x="2292824" y="2920620"/>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5E09EC00-0A27-4001-BD16-6F24E8E1FB07}"/>
              </a:ext>
            </a:extLst>
          </p:cNvPr>
          <p:cNvSpPr txBox="1">
            <a:spLocks/>
          </p:cNvSpPr>
          <p:nvPr/>
        </p:nvSpPr>
        <p:spPr>
          <a:xfrm>
            <a:off x="9150596" y="2442949"/>
            <a:ext cx="3066665" cy="365841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2400" dirty="0"/>
              <a:t>“Not available”</a:t>
            </a:r>
          </a:p>
          <a:p>
            <a:pPr lvl="1"/>
            <a:r>
              <a:rPr lang="en-US" sz="2400" dirty="0"/>
              <a:t>Equivalent to NULL in some other languages</a:t>
            </a:r>
          </a:p>
          <a:p>
            <a:r>
              <a:rPr lang="en-US" sz="2400" dirty="0"/>
              <a:t>Represents missing values</a:t>
            </a:r>
          </a:p>
        </p:txBody>
      </p:sp>
      <p:sp>
        <p:nvSpPr>
          <p:cNvPr id="17" name="Oval 16">
            <a:extLst>
              <a:ext uri="{FF2B5EF4-FFF2-40B4-BE49-F238E27FC236}">
                <a16:creationId xmlns:a16="http://schemas.microsoft.com/office/drawing/2014/main" id="{E767D325-D5EA-6745-B604-322688FBA15B}"/>
              </a:ext>
            </a:extLst>
          </p:cNvPr>
          <p:cNvSpPr/>
          <p:nvPr/>
        </p:nvSpPr>
        <p:spPr>
          <a:xfrm>
            <a:off x="2292824" y="3221371"/>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E41DF2F-6EC2-3F4E-BE6E-29846FB034F7}"/>
              </a:ext>
            </a:extLst>
          </p:cNvPr>
          <p:cNvSpPr/>
          <p:nvPr/>
        </p:nvSpPr>
        <p:spPr>
          <a:xfrm>
            <a:off x="3573673" y="2920619"/>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5D9042F-0456-6146-9D73-D39C21D35244}"/>
              </a:ext>
            </a:extLst>
          </p:cNvPr>
          <p:cNvSpPr/>
          <p:nvPr/>
        </p:nvSpPr>
        <p:spPr>
          <a:xfrm>
            <a:off x="3573672" y="3216627"/>
            <a:ext cx="504967" cy="2515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10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504B-A93F-754A-909C-E4A84B351A75}"/>
              </a:ext>
            </a:extLst>
          </p:cNvPr>
          <p:cNvSpPr>
            <a:spLocks noGrp="1"/>
          </p:cNvSpPr>
          <p:nvPr>
            <p:ph type="title"/>
          </p:nvPr>
        </p:nvSpPr>
        <p:spPr/>
        <p:txBody>
          <a:bodyPr/>
          <a:lstStyle/>
          <a:p>
            <a:r>
              <a:rPr lang="en-US" dirty="0"/>
              <a:t>Reveal details about objects in Environment tab</a:t>
            </a:r>
          </a:p>
        </p:txBody>
      </p:sp>
      <p:sp>
        <p:nvSpPr>
          <p:cNvPr id="3" name="Content Placeholder 2">
            <a:extLst>
              <a:ext uri="{FF2B5EF4-FFF2-40B4-BE49-F238E27FC236}">
                <a16:creationId xmlns:a16="http://schemas.microsoft.com/office/drawing/2014/main" id="{4F349D67-D1C7-B94C-9AA0-38EE7CB04B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5A74554-00ED-1249-A1E2-8EA517C0CE5F}"/>
              </a:ext>
            </a:extLst>
          </p:cNvPr>
          <p:cNvPicPr>
            <a:picLocks noChangeAspect="1"/>
          </p:cNvPicPr>
          <p:nvPr/>
        </p:nvPicPr>
        <p:blipFill>
          <a:blip r:embed="rId2"/>
          <a:stretch>
            <a:fillRect/>
          </a:stretch>
        </p:blipFill>
        <p:spPr>
          <a:xfrm>
            <a:off x="0" y="2195198"/>
            <a:ext cx="12192000" cy="4204963"/>
          </a:xfrm>
          <a:prstGeom prst="rect">
            <a:avLst/>
          </a:prstGeom>
        </p:spPr>
      </p:pic>
      <p:cxnSp>
        <p:nvCxnSpPr>
          <p:cNvPr id="6" name="Straight Arrow Connector 5">
            <a:extLst>
              <a:ext uri="{FF2B5EF4-FFF2-40B4-BE49-F238E27FC236}">
                <a16:creationId xmlns:a16="http://schemas.microsoft.com/office/drawing/2014/main" id="{440A8025-9126-A643-8BB6-E2F224E17333}"/>
              </a:ext>
            </a:extLst>
          </p:cNvPr>
          <p:cNvCxnSpPr>
            <a:cxnSpLocks/>
          </p:cNvCxnSpPr>
          <p:nvPr/>
        </p:nvCxnSpPr>
        <p:spPr>
          <a:xfrm flipH="1" flipV="1">
            <a:off x="6755642" y="4107976"/>
            <a:ext cx="1214652" cy="5186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0828027-3738-6047-BB6D-F5E1EB85340D}"/>
              </a:ext>
            </a:extLst>
          </p:cNvPr>
          <p:cNvSpPr txBox="1"/>
          <p:nvPr/>
        </p:nvSpPr>
        <p:spPr>
          <a:xfrm>
            <a:off x="7970293" y="4401405"/>
            <a:ext cx="4107976" cy="954107"/>
          </a:xfrm>
          <a:prstGeom prst="rect">
            <a:avLst/>
          </a:prstGeom>
          <a:noFill/>
        </p:spPr>
        <p:txBody>
          <a:bodyPr wrap="square" rtlCol="0">
            <a:spAutoFit/>
          </a:bodyPr>
          <a:lstStyle/>
          <a:p>
            <a:r>
              <a:rPr lang="en-US" sz="2800" dirty="0"/>
              <a:t>Click button next to name to inspect object details</a:t>
            </a:r>
          </a:p>
        </p:txBody>
      </p:sp>
    </p:spTree>
    <p:extLst>
      <p:ext uri="{BB962C8B-B14F-4D97-AF65-F5344CB8AC3E}">
        <p14:creationId xmlns:p14="http://schemas.microsoft.com/office/powerpoint/2010/main" val="584834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BAF0F-46E9-5D4B-A980-173F6D98BD63}"/>
              </a:ext>
            </a:extLst>
          </p:cNvPr>
          <p:cNvPicPr>
            <a:picLocks noChangeAspect="1"/>
          </p:cNvPicPr>
          <p:nvPr/>
        </p:nvPicPr>
        <p:blipFill>
          <a:blip r:embed="rId3"/>
          <a:stretch>
            <a:fillRect/>
          </a:stretch>
        </p:blipFill>
        <p:spPr>
          <a:xfrm>
            <a:off x="637396" y="2084832"/>
            <a:ext cx="10034016" cy="3784506"/>
          </a:xfrm>
          <a:prstGeom prst="rect">
            <a:avLst/>
          </a:prstGeom>
        </p:spPr>
      </p:pic>
      <p:sp>
        <p:nvSpPr>
          <p:cNvPr id="4" name="Title 3">
            <a:extLst>
              <a:ext uri="{FF2B5EF4-FFF2-40B4-BE49-F238E27FC236}">
                <a16:creationId xmlns:a16="http://schemas.microsoft.com/office/drawing/2014/main" id="{6885D6BF-FC0C-47C6-B21F-30627D86E825}"/>
              </a:ext>
            </a:extLst>
          </p:cNvPr>
          <p:cNvSpPr>
            <a:spLocks noGrp="1"/>
          </p:cNvSpPr>
          <p:nvPr>
            <p:ph type="title"/>
          </p:nvPr>
        </p:nvSpPr>
        <p:spPr/>
        <p:txBody>
          <a:bodyPr/>
          <a:lstStyle/>
          <a:p>
            <a:r>
              <a:rPr lang="en-US" dirty="0"/>
              <a:t>Each variable has a data type</a:t>
            </a:r>
          </a:p>
        </p:txBody>
      </p:sp>
      <p:sp>
        <p:nvSpPr>
          <p:cNvPr id="2" name="Rectangle: Rounded Corners 1">
            <a:extLst>
              <a:ext uri="{FF2B5EF4-FFF2-40B4-BE49-F238E27FC236}">
                <a16:creationId xmlns:a16="http://schemas.microsoft.com/office/drawing/2014/main" id="{AC682C53-A1AA-4FAE-8A33-D09BA5E62D89}"/>
              </a:ext>
            </a:extLst>
          </p:cNvPr>
          <p:cNvSpPr/>
          <p:nvPr/>
        </p:nvSpPr>
        <p:spPr>
          <a:xfrm>
            <a:off x="901298" y="3857403"/>
            <a:ext cx="2442403" cy="101460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B402AE-ADAE-434E-A11F-22A93852DF61}"/>
              </a:ext>
            </a:extLst>
          </p:cNvPr>
          <p:cNvSpPr txBox="1"/>
          <p:nvPr/>
        </p:nvSpPr>
        <p:spPr>
          <a:xfrm>
            <a:off x="464024" y="6155140"/>
            <a:ext cx="11054686" cy="523220"/>
          </a:xfrm>
          <a:prstGeom prst="rect">
            <a:avLst/>
          </a:prstGeom>
          <a:noFill/>
        </p:spPr>
        <p:txBody>
          <a:bodyPr wrap="square" rtlCol="0">
            <a:spAutoFit/>
          </a:bodyPr>
          <a:lstStyle/>
          <a:p>
            <a:r>
              <a:rPr lang="en-US" sz="2800" dirty="0"/>
              <a:t>Date times have been captured as characters (</a:t>
            </a:r>
            <a:r>
              <a:rPr lang="en-US" sz="2800" dirty="0" err="1"/>
              <a:t>chr</a:t>
            </a:r>
            <a:r>
              <a:rPr lang="en-US" sz="2800" dirty="0"/>
              <a:t>) rather than time stamps</a:t>
            </a:r>
          </a:p>
        </p:txBody>
      </p:sp>
    </p:spTree>
    <p:extLst>
      <p:ext uri="{BB962C8B-B14F-4D97-AF65-F5344CB8AC3E}">
        <p14:creationId xmlns:p14="http://schemas.microsoft.com/office/powerpoint/2010/main" val="1531293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139A-E448-48CC-A638-681BC109B650}"/>
              </a:ext>
            </a:extLst>
          </p:cNvPr>
          <p:cNvSpPr>
            <a:spLocks noGrp="1"/>
          </p:cNvSpPr>
          <p:nvPr>
            <p:ph type="title"/>
          </p:nvPr>
        </p:nvSpPr>
        <p:spPr/>
        <p:txBody>
          <a:bodyPr/>
          <a:lstStyle/>
          <a:p>
            <a:r>
              <a:rPr lang="en-US" dirty="0"/>
              <a:t>Data types/formats can be specified on input</a:t>
            </a:r>
          </a:p>
        </p:txBody>
      </p:sp>
      <p:sp>
        <p:nvSpPr>
          <p:cNvPr id="4" name="Rectangle 3">
            <a:extLst>
              <a:ext uri="{FF2B5EF4-FFF2-40B4-BE49-F238E27FC236}">
                <a16:creationId xmlns:a16="http://schemas.microsoft.com/office/drawing/2014/main" id="{65C6AD4E-1601-4B45-9D80-4CBD96041EC7}"/>
              </a:ext>
            </a:extLst>
          </p:cNvPr>
          <p:cNvSpPr/>
          <p:nvPr/>
        </p:nvSpPr>
        <p:spPr>
          <a:xfrm>
            <a:off x="310242" y="2463019"/>
            <a:ext cx="11881758" cy="224676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8E9D36A-33A4-4AC8-AEDE-695C0D1F36A5}"/>
              </a:ext>
            </a:extLst>
          </p:cNvPr>
          <p:cNvSpPr txBox="1"/>
          <p:nvPr/>
        </p:nvSpPr>
        <p:spPr>
          <a:xfrm>
            <a:off x="1351721" y="1966586"/>
            <a:ext cx="9713844" cy="2480154"/>
          </a:xfrm>
          <a:prstGeom prst="rect">
            <a:avLst/>
          </a:prstGeom>
          <a:noFill/>
        </p:spPr>
        <p:txBody>
          <a:bodyPr wrap="square" rtlCol="0">
            <a:spAutoFit/>
          </a:bodyPr>
          <a:lstStyle/>
          <a:p>
            <a:endParaRPr lang="en-US" dirty="0"/>
          </a:p>
        </p:txBody>
      </p:sp>
      <p:sp>
        <p:nvSpPr>
          <p:cNvPr id="10" name="Rounded Rectangle 10">
            <a:extLst>
              <a:ext uri="{FF2B5EF4-FFF2-40B4-BE49-F238E27FC236}">
                <a16:creationId xmlns:a16="http://schemas.microsoft.com/office/drawing/2014/main" id="{6493E582-324F-4FB9-82D6-44932982C39D}"/>
              </a:ext>
            </a:extLst>
          </p:cNvPr>
          <p:cNvSpPr/>
          <p:nvPr/>
        </p:nvSpPr>
        <p:spPr>
          <a:xfrm>
            <a:off x="8290426" y="4709788"/>
            <a:ext cx="1855304" cy="14114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Datetime format</a:t>
            </a:r>
          </a:p>
        </p:txBody>
      </p:sp>
      <p:sp>
        <p:nvSpPr>
          <p:cNvPr id="11" name="Triangle 11">
            <a:extLst>
              <a:ext uri="{FF2B5EF4-FFF2-40B4-BE49-F238E27FC236}">
                <a16:creationId xmlns:a16="http://schemas.microsoft.com/office/drawing/2014/main" id="{10C3664B-8FD8-4BA3-8857-7301AC87DDAE}"/>
              </a:ext>
            </a:extLst>
          </p:cNvPr>
          <p:cNvSpPr/>
          <p:nvPr/>
        </p:nvSpPr>
        <p:spPr>
          <a:xfrm>
            <a:off x="9086689" y="3807912"/>
            <a:ext cx="381098" cy="901874"/>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31C92C7-58EB-4B50-B846-07F2CA049C7E}"/>
              </a:ext>
            </a:extLst>
          </p:cNvPr>
          <p:cNvSpPr/>
          <p:nvPr/>
        </p:nvSpPr>
        <p:spPr>
          <a:xfrm>
            <a:off x="1932046" y="4126172"/>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types argument to force data type</a:t>
            </a:r>
          </a:p>
        </p:txBody>
      </p:sp>
      <p:sp>
        <p:nvSpPr>
          <p:cNvPr id="7" name="Triangle 7">
            <a:extLst>
              <a:ext uri="{FF2B5EF4-FFF2-40B4-BE49-F238E27FC236}">
                <a16:creationId xmlns:a16="http://schemas.microsoft.com/office/drawing/2014/main" id="{EFF1867A-5637-430B-AF0B-9D1B1AD4FE9B}"/>
              </a:ext>
            </a:extLst>
          </p:cNvPr>
          <p:cNvSpPr/>
          <p:nvPr/>
        </p:nvSpPr>
        <p:spPr>
          <a:xfrm>
            <a:off x="3390621" y="3258779"/>
            <a:ext cx="381095" cy="1151576"/>
          </a:xfrm>
          <a:prstGeom prst="triangle">
            <a:avLst>
              <a:gd name="adj" fmla="val 10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001D7D6-4879-48E1-9FBF-C89CA323731F}"/>
              </a:ext>
            </a:extLst>
          </p:cNvPr>
          <p:cNvSpPr txBox="1"/>
          <p:nvPr/>
        </p:nvSpPr>
        <p:spPr>
          <a:xfrm>
            <a:off x="310242" y="2500597"/>
            <a:ext cx="12395141" cy="1938992"/>
          </a:xfrm>
          <a:prstGeom prst="rect">
            <a:avLst/>
          </a:prstGeom>
          <a:noFill/>
        </p:spPr>
        <p:txBody>
          <a:bodyPr wrap="square" rtlCol="0">
            <a:spAutoFit/>
          </a:bodyPr>
          <a:lstStyle/>
          <a:p>
            <a:r>
              <a:rPr lang="en-US" sz="2400" dirty="0">
                <a:latin typeface="Monaco"/>
              </a:rPr>
              <a:t>orders &lt;- </a:t>
            </a:r>
            <a:r>
              <a:rPr lang="en-US" sz="2400" dirty="0" err="1">
                <a:latin typeface="Monaco"/>
              </a:rPr>
              <a:t>read_csv</a:t>
            </a:r>
            <a:r>
              <a:rPr lang="en-US" sz="2400" dirty="0">
                <a:latin typeface="Monaco"/>
              </a:rPr>
              <a:t>("data/orders_data_set.csv", </a:t>
            </a:r>
          </a:p>
          <a:p>
            <a:r>
              <a:rPr lang="en-US" sz="2400" dirty="0">
                <a:latin typeface="Monaco"/>
              </a:rPr>
              <a:t>                   </a:t>
            </a:r>
            <a:r>
              <a:rPr lang="en-US" sz="2400" dirty="0" err="1">
                <a:latin typeface="Monaco"/>
              </a:rPr>
              <a:t>col_types</a:t>
            </a:r>
            <a:r>
              <a:rPr lang="en-US" sz="2400" dirty="0">
                <a:latin typeface="Monaco"/>
              </a:rPr>
              <a:t> = cols(</a:t>
            </a:r>
          </a:p>
          <a:p>
            <a:r>
              <a:rPr lang="en-US" sz="2400" dirty="0">
                <a:latin typeface="Monaco"/>
              </a:rPr>
              <a:t>                     </a:t>
            </a:r>
            <a:r>
              <a:rPr lang="en-US" sz="2400" dirty="0" err="1">
                <a:latin typeface="Monaco"/>
              </a:rPr>
              <a:t>order_time</a:t>
            </a:r>
            <a:r>
              <a:rPr lang="en-US" sz="2400" dirty="0">
                <a:latin typeface="Monaco"/>
              </a:rPr>
              <a:t> = </a:t>
            </a:r>
            <a:r>
              <a:rPr lang="en-US" sz="2400" dirty="0" err="1">
                <a:latin typeface="Monaco"/>
              </a:rPr>
              <a:t>col_datetime</a:t>
            </a:r>
            <a:r>
              <a:rPr lang="en-US" sz="2400" dirty="0">
                <a:latin typeface="Monaco"/>
              </a:rPr>
              <a:t>("%m/%d/%Y %H:%M")</a:t>
            </a:r>
          </a:p>
          <a:p>
            <a:r>
              <a:rPr lang="en-US" sz="2400" dirty="0">
                <a:latin typeface="Monaco"/>
              </a:rPr>
              <a:t>                     )</a:t>
            </a:r>
          </a:p>
          <a:p>
            <a:r>
              <a:rPr lang="en-US" sz="2400" dirty="0">
                <a:latin typeface="Monaco"/>
              </a:rPr>
              <a:t>                   )</a:t>
            </a:r>
          </a:p>
        </p:txBody>
      </p:sp>
    </p:spTree>
    <p:extLst>
      <p:ext uri="{BB962C8B-B14F-4D97-AF65-F5344CB8AC3E}">
        <p14:creationId xmlns:p14="http://schemas.microsoft.com/office/powerpoint/2010/main" val="358285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2179529"/>
            <a:ext cx="11173154" cy="4678471"/>
          </a:xfrm>
        </p:spPr>
        <p:txBody>
          <a:bodyPr>
            <a:normAutofit/>
          </a:bodyPr>
          <a:lstStyle/>
          <a:p>
            <a:pPr>
              <a:buClr>
                <a:schemeClr val="accent4">
                  <a:lumMod val="75000"/>
                </a:schemeClr>
              </a:buClr>
            </a:pPr>
            <a:r>
              <a:rPr lang="en-US" dirty="0"/>
              <a:t>1. Import the </a:t>
            </a:r>
            <a:r>
              <a:rPr lang="en-US" dirty="0" err="1"/>
              <a:t>result_time</a:t>
            </a:r>
            <a:r>
              <a:rPr lang="en-US" dirty="0"/>
              <a:t> and </a:t>
            </a:r>
            <a:r>
              <a:rPr lang="en-US" dirty="0" err="1"/>
              <a:t>review_time</a:t>
            </a:r>
            <a:r>
              <a:rPr lang="en-US" dirty="0"/>
              <a:t> columns so they are also datetimes</a:t>
            </a:r>
          </a:p>
          <a:p>
            <a:pPr>
              <a:buClr>
                <a:schemeClr val="accent4">
                  <a:lumMod val="75000"/>
                </a:schemeClr>
              </a:buClr>
            </a:pPr>
            <a:r>
              <a:rPr lang="en-US" dirty="0"/>
              <a:t>2. View the data by clicking on the ”orders” object name</a:t>
            </a:r>
          </a:p>
        </p:txBody>
      </p:sp>
    </p:spTree>
    <p:extLst>
      <p:ext uri="{BB962C8B-B14F-4D97-AF65-F5344CB8AC3E}">
        <p14:creationId xmlns:p14="http://schemas.microsoft.com/office/powerpoint/2010/main" val="1422617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#8</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function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15635</TotalTime>
  <Words>4085</Words>
  <Application>Microsoft Macintosh PowerPoint</Application>
  <PresentationFormat>Widescreen</PresentationFormat>
  <Paragraphs>525</Paragraphs>
  <Slides>51</Slides>
  <Notes>47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Arial Narrow</vt:lpstr>
      <vt:lpstr>Calibri</vt:lpstr>
      <vt:lpstr>Monaco</vt:lpstr>
      <vt:lpstr>Tw Cen MT</vt:lpstr>
      <vt:lpstr>Tw Cen MT Condensed</vt:lpstr>
      <vt:lpstr>Wingdings</vt:lpstr>
      <vt:lpstr>Wingdings 3</vt:lpstr>
      <vt:lpstr>Integral</vt:lpstr>
      <vt:lpstr>Laboratory Medicine Core Data Analysis</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#3 </vt:lpstr>
      <vt:lpstr>Putting Functions to Work</vt:lpstr>
      <vt:lpstr>The Basics of Coding:  Objects</vt:lpstr>
      <vt:lpstr>Checking the Contents of an Object</vt:lpstr>
      <vt:lpstr>Checking the contents of an object</vt:lpstr>
      <vt:lpstr>Bending objects to your will</vt:lpstr>
      <vt:lpstr>Your Turn #4 </vt:lpstr>
      <vt:lpstr>The Basics of Coding:  Packages</vt:lpstr>
      <vt:lpstr>Getting Tidy in the Verse</vt:lpstr>
      <vt:lpstr>Installing and Loading Packages</vt:lpstr>
      <vt:lpstr>Your Turn #5 </vt:lpstr>
      <vt:lpstr>Importing Files &amp; Working with Dataframes </vt:lpstr>
      <vt:lpstr>Dataframes:  Beyond the Vector</vt:lpstr>
      <vt:lpstr>Working with your file system</vt:lpstr>
      <vt:lpstr>Where am I? Your working directory</vt:lpstr>
      <vt:lpstr>Reading comma separated or tab delimited files</vt:lpstr>
      <vt:lpstr>Viewing the Contents of a Dataframe</vt:lpstr>
      <vt:lpstr>Viewing the Contents of a Dataframe</vt:lpstr>
      <vt:lpstr>Your Turn #6</vt:lpstr>
      <vt:lpstr>What is NA?</vt:lpstr>
      <vt:lpstr>Reveal details about objects in Environment tab</vt:lpstr>
      <vt:lpstr>Each variable has a data type</vt:lpstr>
      <vt:lpstr>Data types/formats can be specified on input</vt:lpstr>
      <vt:lpstr>Your Turn #7</vt:lpstr>
      <vt:lpstr>Working with Dataframes at the Console</vt:lpstr>
      <vt:lpstr>Working with Dataframes at the Console</vt:lpstr>
      <vt:lpstr>Your Turn #8 </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383</cp:revision>
  <cp:lastPrinted>2019-05-03T01:02:37Z</cp:lastPrinted>
  <dcterms:created xsi:type="dcterms:W3CDTF">2018-02-12T18:18:21Z</dcterms:created>
  <dcterms:modified xsi:type="dcterms:W3CDTF">2020-07-06T21:53:30Z</dcterms:modified>
</cp:coreProperties>
</file>